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63" r:id="rId7"/>
    <p:sldId id="264" r:id="rId8"/>
    <p:sldId id="265" r:id="rId9"/>
    <p:sldId id="278" r:id="rId10"/>
    <p:sldId id="266" r:id="rId11"/>
    <p:sldId id="267" r:id="rId12"/>
    <p:sldId id="268" r:id="rId13"/>
    <p:sldId id="269" r:id="rId14"/>
    <p:sldId id="270" r:id="rId15"/>
    <p:sldId id="271" r:id="rId16"/>
    <p:sldId id="272" r:id="rId17"/>
    <p:sldId id="279" r:id="rId18"/>
    <p:sldId id="275"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599"/>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10/24/20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10/24/20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ata.cityofnewyork.us/dataset/DOHMH-Farmers-Markets-and-Food-Boxes/8vwk-6iz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44D2-B591-5C4E-8EC4-CB949F8C9354}"/>
              </a:ext>
            </a:extLst>
          </p:cNvPr>
          <p:cNvSpPr>
            <a:spLocks noGrp="1"/>
          </p:cNvSpPr>
          <p:nvPr>
            <p:ph type="ctrTitle"/>
          </p:nvPr>
        </p:nvSpPr>
        <p:spPr>
          <a:xfrm>
            <a:off x="-535306" y="1865313"/>
            <a:ext cx="8791575" cy="2387600"/>
          </a:xfrm>
        </p:spPr>
        <p:txBody>
          <a:bodyPr/>
          <a:lstStyle/>
          <a:p>
            <a:pPr algn="ctr"/>
            <a:r>
              <a:rPr lang="en-US" dirty="0"/>
              <a:t>The Battle </a:t>
            </a:r>
            <a:br>
              <a:rPr lang="en-US" dirty="0"/>
            </a:br>
            <a:r>
              <a:rPr lang="en-US" dirty="0"/>
              <a:t>of </a:t>
            </a:r>
            <a:br>
              <a:rPr lang="en-US" dirty="0"/>
            </a:br>
            <a:r>
              <a:rPr lang="en-US" dirty="0"/>
              <a:t>Neighborhoods </a:t>
            </a:r>
          </a:p>
        </p:txBody>
      </p:sp>
      <p:pic>
        <p:nvPicPr>
          <p:cNvPr id="5" name="Picture 4">
            <a:extLst>
              <a:ext uri="{FF2B5EF4-FFF2-40B4-BE49-F238E27FC236}">
                <a16:creationId xmlns:a16="http://schemas.microsoft.com/office/drawing/2014/main" id="{5F20260B-3E48-494E-8696-FDF620C79E2E}"/>
              </a:ext>
            </a:extLst>
          </p:cNvPr>
          <p:cNvPicPr>
            <a:picLocks noChangeAspect="1"/>
          </p:cNvPicPr>
          <p:nvPr/>
        </p:nvPicPr>
        <p:blipFill>
          <a:blip r:embed="rId2"/>
          <a:stretch>
            <a:fillRect/>
          </a:stretch>
        </p:blipFill>
        <p:spPr>
          <a:xfrm>
            <a:off x="6982447" y="983933"/>
            <a:ext cx="4973333" cy="4884668"/>
          </a:xfrm>
          <a:prstGeom prst="rect">
            <a:avLst/>
          </a:prstGeom>
        </p:spPr>
      </p:pic>
    </p:spTree>
    <p:extLst>
      <p:ext uri="{BB962C8B-B14F-4D97-AF65-F5344CB8AC3E}">
        <p14:creationId xmlns:p14="http://schemas.microsoft.com/office/powerpoint/2010/main" val="2351181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methodology</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p:txBody>
          <a:bodyPr/>
          <a:lstStyle/>
          <a:p>
            <a:r>
              <a:rPr lang="en-US" dirty="0"/>
              <a:t>Load data in JSON format </a:t>
            </a:r>
          </a:p>
          <a:p>
            <a:r>
              <a:rPr lang="en-US" dirty="0"/>
              <a:t>Transform the data into nested python dictionaries</a:t>
            </a:r>
          </a:p>
          <a:p>
            <a:r>
              <a:rPr lang="en-US" dirty="0" err="1"/>
              <a:t>Dataframe</a:t>
            </a:r>
            <a:r>
              <a:rPr lang="en-US" dirty="0"/>
              <a:t> contains the geographical coordinates of NYC neighborhoods</a:t>
            </a:r>
          </a:p>
          <a:p>
            <a:r>
              <a:rPr lang="en-US" dirty="0"/>
              <a:t>Restaurant data is obtained from foursquare API</a:t>
            </a:r>
          </a:p>
          <a:p>
            <a:r>
              <a:rPr lang="en-US" dirty="0" err="1"/>
              <a:t>Geopy</a:t>
            </a:r>
            <a:r>
              <a:rPr lang="en-US" dirty="0"/>
              <a:t> and Folium libraries are used to create NYC neighborhood data</a:t>
            </a:r>
          </a:p>
          <a:p>
            <a:endParaRPr lang="en-US" dirty="0"/>
          </a:p>
        </p:txBody>
      </p:sp>
    </p:spTree>
    <p:extLst>
      <p:ext uri="{BB962C8B-B14F-4D97-AF65-F5344CB8AC3E}">
        <p14:creationId xmlns:p14="http://schemas.microsoft.com/office/powerpoint/2010/main" val="270805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Part 1 – Brooklyn and Manhattan</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a:xfrm>
            <a:off x="1027111" y="828358"/>
            <a:ext cx="9905999" cy="3541714"/>
          </a:xfrm>
        </p:spPr>
        <p:txBody>
          <a:bodyPr/>
          <a:lstStyle/>
          <a:p>
            <a:r>
              <a:rPr lang="en-US" dirty="0"/>
              <a:t>Venues data</a:t>
            </a:r>
          </a:p>
          <a:p>
            <a:endParaRPr lang="en-US" dirty="0"/>
          </a:p>
          <a:p>
            <a:endParaRPr lang="en-US" dirty="0"/>
          </a:p>
          <a:p>
            <a:endParaRPr lang="en-US" dirty="0"/>
          </a:p>
          <a:p>
            <a:r>
              <a:rPr lang="en-US" dirty="0"/>
              <a:t>Venues Visualizations</a:t>
            </a:r>
          </a:p>
          <a:p>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9A850FD7-0391-1043-A3BF-095889A551C2}"/>
              </a:ext>
            </a:extLst>
          </p:cNvPr>
          <p:cNvPicPr/>
          <p:nvPr/>
        </p:nvPicPr>
        <p:blipFill>
          <a:blip r:embed="rId2">
            <a:extLst>
              <a:ext uri="{28A0092B-C50C-407E-A947-70E740481C1C}">
                <a14:useLocalDpi xmlns:a14="http://schemas.microsoft.com/office/drawing/2010/main" val="0"/>
              </a:ext>
            </a:extLst>
          </a:blip>
          <a:stretch>
            <a:fillRect/>
          </a:stretch>
        </p:blipFill>
        <p:spPr>
          <a:xfrm>
            <a:off x="1546860" y="1404716"/>
            <a:ext cx="8637270" cy="1492725"/>
          </a:xfrm>
          <a:prstGeom prst="rect">
            <a:avLst/>
          </a:prstGeom>
        </p:spPr>
      </p:pic>
      <p:pic>
        <p:nvPicPr>
          <p:cNvPr id="5" name="Picture 4">
            <a:extLst>
              <a:ext uri="{FF2B5EF4-FFF2-40B4-BE49-F238E27FC236}">
                <a16:creationId xmlns:a16="http://schemas.microsoft.com/office/drawing/2014/main" id="{CFF2C5AF-B110-6A46-9E03-14697E2C519D}"/>
              </a:ext>
            </a:extLst>
          </p:cNvPr>
          <p:cNvPicPr/>
          <p:nvPr/>
        </p:nvPicPr>
        <p:blipFill>
          <a:blip r:embed="rId3">
            <a:extLst>
              <a:ext uri="{28A0092B-C50C-407E-A947-70E740481C1C}">
                <a14:useLocalDpi xmlns:a14="http://schemas.microsoft.com/office/drawing/2010/main" val="0"/>
              </a:ext>
            </a:extLst>
          </a:blip>
          <a:stretch>
            <a:fillRect/>
          </a:stretch>
        </p:blipFill>
        <p:spPr>
          <a:xfrm>
            <a:off x="4316730" y="3577273"/>
            <a:ext cx="5867400" cy="2537778"/>
          </a:xfrm>
          <a:prstGeom prst="rect">
            <a:avLst/>
          </a:prstGeom>
        </p:spPr>
      </p:pic>
    </p:spTree>
    <p:extLst>
      <p:ext uri="{BB962C8B-B14F-4D97-AF65-F5344CB8AC3E}">
        <p14:creationId xmlns:p14="http://schemas.microsoft.com/office/powerpoint/2010/main" val="3831554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Part 1 – Brooklyn and Manhattan</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a:xfrm>
            <a:off x="1141411" y="1460817"/>
            <a:ext cx="9905999" cy="3541714"/>
          </a:xfrm>
        </p:spPr>
        <p:txBody>
          <a:bodyPr/>
          <a:lstStyle/>
          <a:p>
            <a:r>
              <a:rPr lang="en-US" dirty="0"/>
              <a:t>Venue Visualization</a:t>
            </a:r>
          </a:p>
          <a:p>
            <a:endParaRPr lang="en-US" dirty="0"/>
          </a:p>
        </p:txBody>
      </p:sp>
      <p:pic>
        <p:nvPicPr>
          <p:cNvPr id="4" name="Picture 3">
            <a:extLst>
              <a:ext uri="{FF2B5EF4-FFF2-40B4-BE49-F238E27FC236}">
                <a16:creationId xmlns:a16="http://schemas.microsoft.com/office/drawing/2014/main" id="{508DBD80-92EC-DF41-87DD-247E7E1BC950}"/>
              </a:ext>
            </a:extLst>
          </p:cNvPr>
          <p:cNvPicPr/>
          <p:nvPr/>
        </p:nvPicPr>
        <p:blipFill rotWithShape="1">
          <a:blip r:embed="rId2">
            <a:extLst>
              <a:ext uri="{28A0092B-C50C-407E-A947-70E740481C1C}">
                <a14:useLocalDpi xmlns:a14="http://schemas.microsoft.com/office/drawing/2010/main" val="0"/>
              </a:ext>
            </a:extLst>
          </a:blip>
          <a:srcRect l="17851" t="6301" r="45105" b="10464"/>
          <a:stretch/>
        </p:blipFill>
        <p:spPr>
          <a:xfrm>
            <a:off x="4949190" y="1460817"/>
            <a:ext cx="3897630" cy="4606290"/>
          </a:xfrm>
          <a:prstGeom prst="rect">
            <a:avLst/>
          </a:prstGeom>
        </p:spPr>
      </p:pic>
    </p:spTree>
    <p:extLst>
      <p:ext uri="{BB962C8B-B14F-4D97-AF65-F5344CB8AC3E}">
        <p14:creationId xmlns:p14="http://schemas.microsoft.com/office/powerpoint/2010/main" val="40751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Part 2 – Bronx, Queens and Staten Island</a:t>
            </a:r>
          </a:p>
        </p:txBody>
      </p:sp>
      <p:sp>
        <p:nvSpPr>
          <p:cNvPr id="4" name="Content Placeholder 2">
            <a:extLst>
              <a:ext uri="{FF2B5EF4-FFF2-40B4-BE49-F238E27FC236}">
                <a16:creationId xmlns:a16="http://schemas.microsoft.com/office/drawing/2014/main" id="{6C1272A2-AFCD-8C40-A6FD-3EA3F9D214EC}"/>
              </a:ext>
            </a:extLst>
          </p:cNvPr>
          <p:cNvSpPr>
            <a:spLocks noGrp="1"/>
          </p:cNvSpPr>
          <p:nvPr>
            <p:ph idx="1"/>
          </p:nvPr>
        </p:nvSpPr>
        <p:spPr>
          <a:xfrm>
            <a:off x="947101" y="988378"/>
            <a:ext cx="9905999" cy="3541714"/>
          </a:xfrm>
        </p:spPr>
        <p:txBody>
          <a:bodyPr/>
          <a:lstStyle/>
          <a:p>
            <a:r>
              <a:rPr lang="en-US" dirty="0"/>
              <a:t>Venues data</a:t>
            </a:r>
          </a:p>
          <a:p>
            <a:endParaRPr lang="en-US" dirty="0"/>
          </a:p>
          <a:p>
            <a:endParaRPr lang="en-US" dirty="0"/>
          </a:p>
          <a:p>
            <a:endParaRPr lang="en-US" dirty="0"/>
          </a:p>
          <a:p>
            <a:r>
              <a:rPr lang="en-US" dirty="0"/>
              <a:t>Venues Visualizations</a:t>
            </a:r>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7390F4B4-A637-014D-B72D-F17A1E9B7A94}"/>
              </a:ext>
            </a:extLst>
          </p:cNvPr>
          <p:cNvPicPr/>
          <p:nvPr/>
        </p:nvPicPr>
        <p:blipFill>
          <a:blip r:embed="rId2">
            <a:extLst>
              <a:ext uri="{28A0092B-C50C-407E-A947-70E740481C1C}">
                <a14:useLocalDpi xmlns:a14="http://schemas.microsoft.com/office/drawing/2010/main" val="0"/>
              </a:ext>
            </a:extLst>
          </a:blip>
          <a:stretch>
            <a:fillRect/>
          </a:stretch>
        </p:blipFill>
        <p:spPr>
          <a:xfrm>
            <a:off x="1878330" y="1503362"/>
            <a:ext cx="7585710" cy="1628458"/>
          </a:xfrm>
          <a:prstGeom prst="rect">
            <a:avLst/>
          </a:prstGeom>
        </p:spPr>
      </p:pic>
      <p:pic>
        <p:nvPicPr>
          <p:cNvPr id="6" name="Picture 5">
            <a:extLst>
              <a:ext uri="{FF2B5EF4-FFF2-40B4-BE49-F238E27FC236}">
                <a16:creationId xmlns:a16="http://schemas.microsoft.com/office/drawing/2014/main" id="{6CA66982-1E8B-8745-9A5E-20A3D497A725}"/>
              </a:ext>
            </a:extLst>
          </p:cNvPr>
          <p:cNvPicPr/>
          <p:nvPr/>
        </p:nvPicPr>
        <p:blipFill>
          <a:blip r:embed="rId3">
            <a:extLst>
              <a:ext uri="{28A0092B-C50C-407E-A947-70E740481C1C}">
                <a14:useLocalDpi xmlns:a14="http://schemas.microsoft.com/office/drawing/2010/main" val="0"/>
              </a:ext>
            </a:extLst>
          </a:blip>
          <a:stretch>
            <a:fillRect/>
          </a:stretch>
        </p:blipFill>
        <p:spPr>
          <a:xfrm>
            <a:off x="4088130" y="3269614"/>
            <a:ext cx="5375910" cy="3412464"/>
          </a:xfrm>
          <a:prstGeom prst="rect">
            <a:avLst/>
          </a:prstGeom>
        </p:spPr>
      </p:pic>
    </p:spTree>
    <p:extLst>
      <p:ext uri="{BB962C8B-B14F-4D97-AF65-F5344CB8AC3E}">
        <p14:creationId xmlns:p14="http://schemas.microsoft.com/office/powerpoint/2010/main" val="368924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Part 2 – Bronx, Queens and Staten Island</a:t>
            </a:r>
          </a:p>
        </p:txBody>
      </p:sp>
      <p:sp>
        <p:nvSpPr>
          <p:cNvPr id="4" name="Content Placeholder 2">
            <a:extLst>
              <a:ext uri="{FF2B5EF4-FFF2-40B4-BE49-F238E27FC236}">
                <a16:creationId xmlns:a16="http://schemas.microsoft.com/office/drawing/2014/main" id="{E9B26685-0A9E-1042-8B7E-E7C3928A1F4F}"/>
              </a:ext>
            </a:extLst>
          </p:cNvPr>
          <p:cNvSpPr>
            <a:spLocks noGrp="1"/>
          </p:cNvSpPr>
          <p:nvPr>
            <p:ph idx="1"/>
          </p:nvPr>
        </p:nvSpPr>
        <p:spPr>
          <a:xfrm>
            <a:off x="1141411" y="1460817"/>
            <a:ext cx="9905999" cy="3541714"/>
          </a:xfrm>
        </p:spPr>
        <p:txBody>
          <a:bodyPr/>
          <a:lstStyle/>
          <a:p>
            <a:r>
              <a:rPr lang="en-US" dirty="0"/>
              <a:t>Venue Visualization</a:t>
            </a:r>
          </a:p>
          <a:p>
            <a:endParaRPr lang="en-US" dirty="0"/>
          </a:p>
        </p:txBody>
      </p:sp>
      <p:pic>
        <p:nvPicPr>
          <p:cNvPr id="5" name="Picture 4">
            <a:extLst>
              <a:ext uri="{FF2B5EF4-FFF2-40B4-BE49-F238E27FC236}">
                <a16:creationId xmlns:a16="http://schemas.microsoft.com/office/drawing/2014/main" id="{B7A28709-A1F5-154F-9C2C-B36C9BA3556E}"/>
              </a:ext>
            </a:extLst>
          </p:cNvPr>
          <p:cNvPicPr/>
          <p:nvPr/>
        </p:nvPicPr>
        <p:blipFill>
          <a:blip r:embed="rId2">
            <a:extLst>
              <a:ext uri="{28A0092B-C50C-407E-A947-70E740481C1C}">
                <a14:useLocalDpi xmlns:a14="http://schemas.microsoft.com/office/drawing/2010/main" val="0"/>
              </a:ext>
            </a:extLst>
          </a:blip>
          <a:stretch>
            <a:fillRect/>
          </a:stretch>
        </p:blipFill>
        <p:spPr>
          <a:xfrm>
            <a:off x="4507230" y="1460817"/>
            <a:ext cx="5943600" cy="4189095"/>
          </a:xfrm>
          <a:prstGeom prst="rect">
            <a:avLst/>
          </a:prstGeom>
        </p:spPr>
      </p:pic>
    </p:spTree>
    <p:extLst>
      <p:ext uri="{BB962C8B-B14F-4D97-AF65-F5344CB8AC3E}">
        <p14:creationId xmlns:p14="http://schemas.microsoft.com/office/powerpoint/2010/main" val="222079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Result</a:t>
            </a:r>
            <a:br>
              <a:rPr lang="en-US" dirty="0"/>
            </a:br>
            <a:r>
              <a:rPr lang="en-US" dirty="0"/>
              <a:t>Part 1 – Brooklyn and Manhattan</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a:xfrm>
            <a:off x="775653" y="1838007"/>
            <a:ext cx="4870768" cy="3541714"/>
          </a:xfrm>
        </p:spPr>
        <p:txBody>
          <a:bodyPr>
            <a:normAutofit fontScale="92500" lnSpcReduction="10000"/>
          </a:bodyPr>
          <a:lstStyle/>
          <a:p>
            <a:r>
              <a:rPr lang="en-US" dirty="0"/>
              <a:t>Segmenting and clustering neighborhoods </a:t>
            </a:r>
          </a:p>
          <a:p>
            <a:r>
              <a:rPr lang="en-US" dirty="0"/>
              <a:t>Cluster 0 - The Total and Total Sum of cluster0 has smallest value. It shows that the market is not saturated.</a:t>
            </a:r>
          </a:p>
          <a:p>
            <a:r>
              <a:rPr lang="en-US" dirty="0"/>
              <a:t>Cluster 1 - The Total and Total Sum of cluster1 has highest value. It shows that the market is saturated.</a:t>
            </a:r>
          </a:p>
          <a:p>
            <a:endParaRPr lang="en-US" dirty="0"/>
          </a:p>
          <a:p>
            <a:endParaRPr lang="en-US" dirty="0"/>
          </a:p>
        </p:txBody>
      </p:sp>
      <p:pic>
        <p:nvPicPr>
          <p:cNvPr id="4" name="Picture 3">
            <a:extLst>
              <a:ext uri="{FF2B5EF4-FFF2-40B4-BE49-F238E27FC236}">
                <a16:creationId xmlns:a16="http://schemas.microsoft.com/office/drawing/2014/main" id="{37851F86-C28A-A64C-8251-C8B2287F6F73}"/>
              </a:ext>
            </a:extLst>
          </p:cNvPr>
          <p:cNvPicPr/>
          <p:nvPr/>
        </p:nvPicPr>
        <p:blipFill>
          <a:blip r:embed="rId2">
            <a:extLst>
              <a:ext uri="{28A0092B-C50C-407E-A947-70E740481C1C}">
                <a14:useLocalDpi xmlns:a14="http://schemas.microsoft.com/office/drawing/2010/main" val="0"/>
              </a:ext>
            </a:extLst>
          </a:blip>
          <a:stretch>
            <a:fillRect/>
          </a:stretch>
        </p:blipFill>
        <p:spPr>
          <a:xfrm>
            <a:off x="5751511" y="1551146"/>
            <a:ext cx="5943600" cy="4115435"/>
          </a:xfrm>
          <a:prstGeom prst="rect">
            <a:avLst/>
          </a:prstGeom>
        </p:spPr>
      </p:pic>
    </p:spTree>
    <p:extLst>
      <p:ext uri="{BB962C8B-B14F-4D97-AF65-F5344CB8AC3E}">
        <p14:creationId xmlns:p14="http://schemas.microsoft.com/office/powerpoint/2010/main" val="385229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332768"/>
            <a:ext cx="9905998" cy="1478570"/>
          </a:xfrm>
        </p:spPr>
        <p:txBody>
          <a:bodyPr/>
          <a:lstStyle/>
          <a:p>
            <a:pPr algn="ctr"/>
            <a:r>
              <a:rPr lang="en-US" dirty="0"/>
              <a:t>Result</a:t>
            </a:r>
            <a:br>
              <a:rPr lang="en-US" dirty="0"/>
            </a:br>
            <a:r>
              <a:rPr lang="en-US" dirty="0"/>
              <a:t>Part 2 – Bronx, Queens and Staten Island</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a:xfrm>
            <a:off x="1075053" y="1975167"/>
            <a:ext cx="5019358" cy="3541714"/>
          </a:xfrm>
        </p:spPr>
        <p:txBody>
          <a:bodyPr>
            <a:normAutofit lnSpcReduction="10000"/>
          </a:bodyPr>
          <a:lstStyle/>
          <a:p>
            <a:r>
              <a:rPr lang="en-US" dirty="0"/>
              <a:t>Segmenting and clustering neighborhoods</a:t>
            </a:r>
          </a:p>
          <a:p>
            <a:r>
              <a:rPr lang="en-US" dirty="0"/>
              <a:t>Cluster 0 - The Total and Total Sum of cluster0 has highest value. It shows that the market is saturated.</a:t>
            </a:r>
          </a:p>
          <a:p>
            <a:r>
              <a:rPr lang="en-US" dirty="0"/>
              <a:t>Cluster 1 - The Total and Total Sum of cluster1 has smallest value. It shows that the market is not saturated </a:t>
            </a:r>
          </a:p>
        </p:txBody>
      </p:sp>
      <p:pic>
        <p:nvPicPr>
          <p:cNvPr id="4" name="Picture 3">
            <a:extLst>
              <a:ext uri="{FF2B5EF4-FFF2-40B4-BE49-F238E27FC236}">
                <a16:creationId xmlns:a16="http://schemas.microsoft.com/office/drawing/2014/main" id="{4A1A5B88-4982-9843-B764-E3471A73FFDA}"/>
              </a:ext>
            </a:extLst>
          </p:cNvPr>
          <p:cNvPicPr/>
          <p:nvPr/>
        </p:nvPicPr>
        <p:blipFill>
          <a:blip r:embed="rId2">
            <a:extLst>
              <a:ext uri="{28A0092B-C50C-407E-A947-70E740481C1C}">
                <a14:useLocalDpi xmlns:a14="http://schemas.microsoft.com/office/drawing/2010/main" val="0"/>
              </a:ext>
            </a:extLst>
          </a:blip>
          <a:stretch>
            <a:fillRect/>
          </a:stretch>
        </p:blipFill>
        <p:spPr>
          <a:xfrm>
            <a:off x="6094411" y="1975167"/>
            <a:ext cx="5943600" cy="3416300"/>
          </a:xfrm>
          <a:prstGeom prst="rect">
            <a:avLst/>
          </a:prstGeom>
        </p:spPr>
      </p:pic>
    </p:spTree>
    <p:extLst>
      <p:ext uri="{BB962C8B-B14F-4D97-AF65-F5344CB8AC3E}">
        <p14:creationId xmlns:p14="http://schemas.microsoft.com/office/powerpoint/2010/main" val="2580077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332768"/>
            <a:ext cx="9905998" cy="1478570"/>
          </a:xfrm>
        </p:spPr>
        <p:txBody>
          <a:bodyPr/>
          <a:lstStyle/>
          <a:p>
            <a:pPr algn="ctr"/>
            <a:r>
              <a:rPr lang="en-US" dirty="0"/>
              <a:t>Result</a:t>
            </a:r>
            <a:br>
              <a:rPr lang="en-US" dirty="0"/>
            </a:br>
            <a:r>
              <a:rPr lang="en-US" dirty="0"/>
              <a:t>Part 2 – Bronx, Queens and Staten Island</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a:xfrm>
            <a:off x="1075053" y="1975167"/>
            <a:ext cx="5019358" cy="3541714"/>
          </a:xfrm>
        </p:spPr>
        <p:txBody>
          <a:bodyPr>
            <a:normAutofit/>
          </a:bodyPr>
          <a:lstStyle/>
          <a:p>
            <a:r>
              <a:rPr lang="en-US" dirty="0"/>
              <a:t>The untapped neighborhoods are: </a:t>
            </a:r>
          </a:p>
        </p:txBody>
      </p:sp>
      <p:pic>
        <p:nvPicPr>
          <p:cNvPr id="5" name="Picture 4">
            <a:extLst>
              <a:ext uri="{FF2B5EF4-FFF2-40B4-BE49-F238E27FC236}">
                <a16:creationId xmlns:a16="http://schemas.microsoft.com/office/drawing/2014/main" id="{0A79202F-858E-5746-977D-35C4E1D43E1D}"/>
              </a:ext>
            </a:extLst>
          </p:cNvPr>
          <p:cNvPicPr/>
          <p:nvPr/>
        </p:nvPicPr>
        <p:blipFill>
          <a:blip r:embed="rId2">
            <a:extLst>
              <a:ext uri="{28A0092B-C50C-407E-A947-70E740481C1C}">
                <a14:useLocalDpi xmlns:a14="http://schemas.microsoft.com/office/drawing/2010/main" val="0"/>
              </a:ext>
            </a:extLst>
          </a:blip>
          <a:stretch>
            <a:fillRect/>
          </a:stretch>
        </p:blipFill>
        <p:spPr>
          <a:xfrm>
            <a:off x="3122611" y="2765426"/>
            <a:ext cx="5943600" cy="2751455"/>
          </a:xfrm>
          <a:prstGeom prst="rect">
            <a:avLst/>
          </a:prstGeom>
        </p:spPr>
      </p:pic>
    </p:spTree>
    <p:extLst>
      <p:ext uri="{BB962C8B-B14F-4D97-AF65-F5344CB8AC3E}">
        <p14:creationId xmlns:p14="http://schemas.microsoft.com/office/powerpoint/2010/main" val="2399064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469928"/>
            <a:ext cx="9905998" cy="1478570"/>
          </a:xfrm>
        </p:spPr>
        <p:txBody>
          <a:bodyPr/>
          <a:lstStyle/>
          <a:p>
            <a:pPr algn="ctr"/>
            <a:r>
              <a:rPr lang="en-US" dirty="0"/>
              <a:t>Discussion</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p:txBody>
          <a:bodyPr/>
          <a:lstStyle/>
          <a:p>
            <a:r>
              <a:rPr lang="en-US" dirty="0"/>
              <a:t>There is scope to increase farmers market in the Bronx, Queens and Staten Island. </a:t>
            </a:r>
          </a:p>
          <a:p>
            <a:r>
              <a:rPr lang="en-US" dirty="0"/>
              <a:t>There is scope to explore cuisines in Bronx, Queens and Staten Island. </a:t>
            </a:r>
          </a:p>
          <a:p>
            <a:r>
              <a:rPr lang="en-US" dirty="0"/>
              <a:t> </a:t>
            </a:r>
          </a:p>
          <a:p>
            <a:r>
              <a:rPr lang="en-US" dirty="0"/>
              <a:t>Manhattan and Brooklyn people like eclectic cuisine styles.</a:t>
            </a:r>
          </a:p>
          <a:p>
            <a:endParaRPr lang="en-US" dirty="0"/>
          </a:p>
        </p:txBody>
      </p:sp>
    </p:spTree>
    <p:extLst>
      <p:ext uri="{BB962C8B-B14F-4D97-AF65-F5344CB8AC3E}">
        <p14:creationId xmlns:p14="http://schemas.microsoft.com/office/powerpoint/2010/main" val="2643438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conclusion</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a:xfrm>
            <a:off x="1015683" y="1365568"/>
            <a:ext cx="5167948" cy="4602481"/>
          </a:xfrm>
        </p:spPr>
        <p:txBody>
          <a:bodyPr>
            <a:normAutofit/>
          </a:bodyPr>
          <a:lstStyle/>
          <a:p>
            <a:r>
              <a:rPr lang="en-US" dirty="0"/>
              <a:t>From the limited data exploration, it can be concluded that there is huge demand of restaurants in NYC area. </a:t>
            </a:r>
          </a:p>
          <a:p>
            <a:r>
              <a:rPr lang="en-US" dirty="0"/>
              <a:t>Brooklyn and Manhattan have high number of restaurants and are of various cuisines. Hence the market is extremely competitive. </a:t>
            </a:r>
          </a:p>
          <a:p>
            <a:r>
              <a:rPr lang="en-US" dirty="0"/>
              <a:t>Bronx, Queens and Staten Island has scope of exploration. </a:t>
            </a:r>
          </a:p>
          <a:p>
            <a:endParaRPr lang="en-US" dirty="0"/>
          </a:p>
        </p:txBody>
      </p:sp>
      <p:pic>
        <p:nvPicPr>
          <p:cNvPr id="5" name="Picture 4">
            <a:extLst>
              <a:ext uri="{FF2B5EF4-FFF2-40B4-BE49-F238E27FC236}">
                <a16:creationId xmlns:a16="http://schemas.microsoft.com/office/drawing/2014/main" id="{CB057B53-B2CE-0B41-B8D3-81128C5B9D80}"/>
              </a:ext>
            </a:extLst>
          </p:cNvPr>
          <p:cNvPicPr>
            <a:picLocks noChangeAspect="1"/>
          </p:cNvPicPr>
          <p:nvPr/>
        </p:nvPicPr>
        <p:blipFill>
          <a:blip r:embed="rId2"/>
          <a:stretch>
            <a:fillRect/>
          </a:stretch>
        </p:blipFill>
        <p:spPr>
          <a:xfrm>
            <a:off x="6355080" y="1654689"/>
            <a:ext cx="5190170" cy="3608140"/>
          </a:xfrm>
          <a:prstGeom prst="rect">
            <a:avLst/>
          </a:prstGeom>
        </p:spPr>
      </p:pic>
    </p:spTree>
    <p:extLst>
      <p:ext uri="{BB962C8B-B14F-4D97-AF65-F5344CB8AC3E}">
        <p14:creationId xmlns:p14="http://schemas.microsoft.com/office/powerpoint/2010/main" val="124169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017B8-457F-8D4E-8101-04CC19EA64D7}"/>
              </a:ext>
            </a:extLst>
          </p:cNvPr>
          <p:cNvSpPr>
            <a:spLocks noGrp="1"/>
          </p:cNvSpPr>
          <p:nvPr>
            <p:ph type="title"/>
          </p:nvPr>
        </p:nvSpPr>
        <p:spPr>
          <a:xfrm>
            <a:off x="958533" y="641378"/>
            <a:ext cx="9905998" cy="775942"/>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57A11DEF-92C0-6648-8773-C176D86B84B8}"/>
              </a:ext>
            </a:extLst>
          </p:cNvPr>
          <p:cNvSpPr>
            <a:spLocks noGrp="1"/>
          </p:cNvSpPr>
          <p:nvPr>
            <p:ph idx="1"/>
          </p:nvPr>
        </p:nvSpPr>
        <p:spPr>
          <a:xfrm>
            <a:off x="1141412" y="2000250"/>
            <a:ext cx="9905999" cy="3541714"/>
          </a:xfrm>
        </p:spPr>
        <p:txBody>
          <a:bodyPr>
            <a:normAutofit lnSpcReduction="10000"/>
          </a:bodyPr>
          <a:lstStyle/>
          <a:p>
            <a:r>
              <a:rPr lang="en-US" dirty="0"/>
              <a:t>New York City (NYC) review </a:t>
            </a:r>
          </a:p>
          <a:p>
            <a:r>
              <a:rPr lang="en-US" dirty="0"/>
              <a:t>Business Problem:</a:t>
            </a:r>
          </a:p>
          <a:p>
            <a:pPr lvl="1"/>
            <a:r>
              <a:rPr lang="en-US" dirty="0"/>
              <a:t>Choice of neighborhood </a:t>
            </a:r>
          </a:p>
          <a:p>
            <a:pPr lvl="1"/>
            <a:r>
              <a:rPr lang="en-US" dirty="0"/>
              <a:t>Low competition</a:t>
            </a:r>
          </a:p>
          <a:p>
            <a:pPr lvl="1"/>
            <a:r>
              <a:rPr lang="en-US" dirty="0"/>
              <a:t>High Demand</a:t>
            </a:r>
          </a:p>
          <a:p>
            <a:pPr lvl="1"/>
            <a:r>
              <a:rPr lang="en-US" dirty="0"/>
              <a:t>Choice of menu</a:t>
            </a:r>
          </a:p>
          <a:p>
            <a:r>
              <a:rPr lang="en-US" dirty="0"/>
              <a:t>Success Criteria</a:t>
            </a:r>
          </a:p>
          <a:p>
            <a:pPr lvl="1"/>
            <a:r>
              <a:rPr lang="en-US" dirty="0"/>
              <a:t>Best neighborhood </a:t>
            </a:r>
          </a:p>
        </p:txBody>
      </p:sp>
      <p:pic>
        <p:nvPicPr>
          <p:cNvPr id="5" name="Picture 4">
            <a:extLst>
              <a:ext uri="{FF2B5EF4-FFF2-40B4-BE49-F238E27FC236}">
                <a16:creationId xmlns:a16="http://schemas.microsoft.com/office/drawing/2014/main" id="{69DDBF52-51B5-9D48-B4A3-E541F30C8899}"/>
              </a:ext>
            </a:extLst>
          </p:cNvPr>
          <p:cNvPicPr>
            <a:picLocks noChangeAspect="1"/>
          </p:cNvPicPr>
          <p:nvPr/>
        </p:nvPicPr>
        <p:blipFill>
          <a:blip r:embed="rId2"/>
          <a:stretch>
            <a:fillRect/>
          </a:stretch>
        </p:blipFill>
        <p:spPr>
          <a:xfrm>
            <a:off x="5796700" y="2000250"/>
            <a:ext cx="5250711" cy="3879391"/>
          </a:xfrm>
          <a:prstGeom prst="rect">
            <a:avLst/>
          </a:prstGeom>
        </p:spPr>
      </p:pic>
    </p:spTree>
    <p:extLst>
      <p:ext uri="{BB962C8B-B14F-4D97-AF65-F5344CB8AC3E}">
        <p14:creationId xmlns:p14="http://schemas.microsoft.com/office/powerpoint/2010/main" val="821053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A745-86FA-1741-ABBB-876DF59A7881}"/>
              </a:ext>
            </a:extLst>
          </p:cNvPr>
          <p:cNvSpPr>
            <a:spLocks noGrp="1"/>
          </p:cNvSpPr>
          <p:nvPr>
            <p:ph type="title"/>
          </p:nvPr>
        </p:nvSpPr>
        <p:spPr>
          <a:xfrm>
            <a:off x="764222" y="847118"/>
            <a:ext cx="9905998" cy="753082"/>
          </a:xfrm>
        </p:spPr>
        <p:txBody>
          <a:bodyPr/>
          <a:lstStyle/>
          <a:p>
            <a:pPr algn="ctr"/>
            <a:r>
              <a:rPr lang="en-US" dirty="0"/>
              <a:t>New York City</a:t>
            </a:r>
          </a:p>
        </p:txBody>
      </p:sp>
      <p:sp>
        <p:nvSpPr>
          <p:cNvPr id="3" name="Content Placeholder 2">
            <a:extLst>
              <a:ext uri="{FF2B5EF4-FFF2-40B4-BE49-F238E27FC236}">
                <a16:creationId xmlns:a16="http://schemas.microsoft.com/office/drawing/2014/main" id="{1EC153ED-2EF1-B347-98EE-FA0A6334B14D}"/>
              </a:ext>
            </a:extLst>
          </p:cNvPr>
          <p:cNvSpPr>
            <a:spLocks noGrp="1"/>
          </p:cNvSpPr>
          <p:nvPr>
            <p:ph idx="1"/>
          </p:nvPr>
        </p:nvSpPr>
        <p:spPr>
          <a:xfrm>
            <a:off x="764223" y="2055177"/>
            <a:ext cx="5042218" cy="3541714"/>
          </a:xfrm>
        </p:spPr>
        <p:txBody>
          <a:bodyPr>
            <a:normAutofit/>
          </a:bodyPr>
          <a:lstStyle/>
          <a:p>
            <a:r>
              <a:rPr lang="en-US" dirty="0"/>
              <a:t>Most populous city in USA</a:t>
            </a:r>
          </a:p>
          <a:p>
            <a:r>
              <a:rPr lang="en-US" dirty="0"/>
              <a:t>Its diverse and financial capital</a:t>
            </a:r>
          </a:p>
          <a:p>
            <a:r>
              <a:rPr lang="en-US" dirty="0"/>
              <a:t>Multicultural with umpteen business opportunity</a:t>
            </a:r>
          </a:p>
          <a:p>
            <a:r>
              <a:rPr lang="en-US" dirty="0"/>
              <a:t>Proper market analysis is very important while trying to open any new venture in the city.</a:t>
            </a:r>
          </a:p>
        </p:txBody>
      </p:sp>
      <p:pic>
        <p:nvPicPr>
          <p:cNvPr id="5" name="Picture 4">
            <a:extLst>
              <a:ext uri="{FF2B5EF4-FFF2-40B4-BE49-F238E27FC236}">
                <a16:creationId xmlns:a16="http://schemas.microsoft.com/office/drawing/2014/main" id="{265F4945-1EB0-5F44-ACAB-E683940C70F5}"/>
              </a:ext>
            </a:extLst>
          </p:cNvPr>
          <p:cNvPicPr>
            <a:picLocks noChangeAspect="1"/>
          </p:cNvPicPr>
          <p:nvPr/>
        </p:nvPicPr>
        <p:blipFill>
          <a:blip r:embed="rId2"/>
          <a:stretch>
            <a:fillRect/>
          </a:stretch>
        </p:blipFill>
        <p:spPr>
          <a:xfrm>
            <a:off x="5684162" y="1849437"/>
            <a:ext cx="5721707" cy="4300220"/>
          </a:xfrm>
          <a:prstGeom prst="rect">
            <a:avLst/>
          </a:prstGeom>
        </p:spPr>
      </p:pic>
    </p:spTree>
    <p:extLst>
      <p:ext uri="{BB962C8B-B14F-4D97-AF65-F5344CB8AC3E}">
        <p14:creationId xmlns:p14="http://schemas.microsoft.com/office/powerpoint/2010/main" val="1868543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1C2A-D8BB-9F44-9354-030A47D9A605}"/>
              </a:ext>
            </a:extLst>
          </p:cNvPr>
          <p:cNvSpPr>
            <a:spLocks noGrp="1"/>
          </p:cNvSpPr>
          <p:nvPr>
            <p:ph type="title"/>
          </p:nvPr>
        </p:nvSpPr>
        <p:spPr>
          <a:xfrm>
            <a:off x="958533" y="527078"/>
            <a:ext cx="9905998" cy="1478570"/>
          </a:xfrm>
        </p:spPr>
        <p:txBody>
          <a:bodyPr/>
          <a:lstStyle/>
          <a:p>
            <a:pPr algn="ctr"/>
            <a:r>
              <a:rPr lang="en-US" dirty="0"/>
              <a:t>New York City business Environment</a:t>
            </a:r>
          </a:p>
        </p:txBody>
      </p:sp>
      <p:sp>
        <p:nvSpPr>
          <p:cNvPr id="3" name="Content Placeholder 2">
            <a:extLst>
              <a:ext uri="{FF2B5EF4-FFF2-40B4-BE49-F238E27FC236}">
                <a16:creationId xmlns:a16="http://schemas.microsoft.com/office/drawing/2014/main" id="{8027F049-2ADB-414D-92FF-60D0E268892F}"/>
              </a:ext>
            </a:extLst>
          </p:cNvPr>
          <p:cNvSpPr>
            <a:spLocks noGrp="1"/>
          </p:cNvSpPr>
          <p:nvPr>
            <p:ph idx="1"/>
          </p:nvPr>
        </p:nvSpPr>
        <p:spPr>
          <a:xfrm>
            <a:off x="1141412" y="2249487"/>
            <a:ext cx="9905999" cy="3541714"/>
          </a:xfrm>
        </p:spPr>
        <p:txBody>
          <a:bodyPr>
            <a:normAutofit fontScale="92500"/>
          </a:bodyPr>
          <a:lstStyle/>
          <a:p>
            <a:r>
              <a:rPr lang="en-US" dirty="0"/>
              <a:t>The City of New York is well known for its eclectic cuisine in various restaurants.</a:t>
            </a:r>
          </a:p>
          <a:p>
            <a:r>
              <a:rPr lang="en-US" dirty="0"/>
              <a:t>To survive in such competitive market it is very important to strategically plan.</a:t>
            </a:r>
          </a:p>
          <a:p>
            <a:r>
              <a:rPr lang="en-US" dirty="0"/>
              <a:t>Various factors need to be studied in order to decide on the Location such as: </a:t>
            </a:r>
          </a:p>
          <a:p>
            <a:pPr lvl="1"/>
            <a:r>
              <a:rPr lang="en-US" dirty="0"/>
              <a:t>Population</a:t>
            </a:r>
          </a:p>
          <a:p>
            <a:pPr lvl="1"/>
            <a:r>
              <a:rPr lang="en-US" dirty="0"/>
              <a:t>Demographics</a:t>
            </a:r>
          </a:p>
          <a:p>
            <a:pPr lvl="1"/>
            <a:r>
              <a:rPr lang="en-US" dirty="0"/>
              <a:t>Access to fresh produce</a:t>
            </a:r>
          </a:p>
          <a:p>
            <a:pPr lvl="1"/>
            <a:r>
              <a:rPr lang="en-US" dirty="0"/>
              <a:t>Locality etc.</a:t>
            </a:r>
          </a:p>
          <a:p>
            <a:endParaRPr lang="en-US" dirty="0"/>
          </a:p>
        </p:txBody>
      </p:sp>
    </p:spTree>
    <p:extLst>
      <p:ext uri="{BB962C8B-B14F-4D97-AF65-F5344CB8AC3E}">
        <p14:creationId xmlns:p14="http://schemas.microsoft.com/office/powerpoint/2010/main" val="412634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Data Description</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a:xfrm>
            <a:off x="1141411" y="1152207"/>
            <a:ext cx="9905999" cy="3541714"/>
          </a:xfrm>
        </p:spPr>
        <p:txBody>
          <a:bodyPr/>
          <a:lstStyle/>
          <a:p>
            <a:r>
              <a:rPr lang="en-US" dirty="0"/>
              <a:t>New York has a total of 5 boroughs and 306 neighborhoods. In order to segment the neighborhoods and explore them, we will essentially need a dataset that contains the 5 boroughs and the neighborhoods that exist in each borough as well as the latitude and longitude coordinates of each neighborhood.</a:t>
            </a:r>
          </a:p>
        </p:txBody>
      </p:sp>
      <p:pic>
        <p:nvPicPr>
          <p:cNvPr id="4" name="Picture 3">
            <a:extLst>
              <a:ext uri="{FF2B5EF4-FFF2-40B4-BE49-F238E27FC236}">
                <a16:creationId xmlns:a16="http://schemas.microsoft.com/office/drawing/2014/main" id="{FAEAB2A0-A782-3044-82F4-5B96066D1057}"/>
              </a:ext>
            </a:extLst>
          </p:cNvPr>
          <p:cNvPicPr/>
          <p:nvPr/>
        </p:nvPicPr>
        <p:blipFill>
          <a:blip r:embed="rId2">
            <a:extLst>
              <a:ext uri="{28A0092B-C50C-407E-A947-70E740481C1C}">
                <a14:useLocalDpi xmlns:a14="http://schemas.microsoft.com/office/drawing/2010/main" val="0"/>
              </a:ext>
            </a:extLst>
          </a:blip>
          <a:stretch>
            <a:fillRect/>
          </a:stretch>
        </p:blipFill>
        <p:spPr>
          <a:xfrm>
            <a:off x="3859530" y="4051300"/>
            <a:ext cx="4152900" cy="2070100"/>
          </a:xfrm>
          <a:prstGeom prst="rect">
            <a:avLst/>
          </a:prstGeom>
        </p:spPr>
      </p:pic>
    </p:spTree>
    <p:extLst>
      <p:ext uri="{BB962C8B-B14F-4D97-AF65-F5344CB8AC3E}">
        <p14:creationId xmlns:p14="http://schemas.microsoft.com/office/powerpoint/2010/main" val="4080645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Data Description</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a:xfrm>
            <a:off x="1267142" y="1365568"/>
            <a:ext cx="9905999" cy="3541714"/>
          </a:xfrm>
        </p:spPr>
        <p:txBody>
          <a:bodyPr/>
          <a:lstStyle/>
          <a:p>
            <a:r>
              <a:rPr lang="en-US" dirty="0"/>
              <a:t>New York Population, City Demographics and cuisines can be obtained from Wiki. </a:t>
            </a:r>
          </a:p>
          <a:p>
            <a:endParaRPr lang="en-US" dirty="0"/>
          </a:p>
        </p:txBody>
      </p:sp>
      <p:pic>
        <p:nvPicPr>
          <p:cNvPr id="5" name="Picture 4">
            <a:extLst>
              <a:ext uri="{FF2B5EF4-FFF2-40B4-BE49-F238E27FC236}">
                <a16:creationId xmlns:a16="http://schemas.microsoft.com/office/drawing/2014/main" id="{B7BEDB43-CF41-9741-944B-416EA1EDF162}"/>
              </a:ext>
            </a:extLst>
          </p:cNvPr>
          <p:cNvPicPr>
            <a:picLocks noChangeAspect="1"/>
          </p:cNvPicPr>
          <p:nvPr/>
        </p:nvPicPr>
        <p:blipFill>
          <a:blip r:embed="rId2"/>
          <a:stretch>
            <a:fillRect/>
          </a:stretch>
        </p:blipFill>
        <p:spPr>
          <a:xfrm>
            <a:off x="2678111" y="3136425"/>
            <a:ext cx="6832600" cy="2768600"/>
          </a:xfrm>
          <a:prstGeom prst="rect">
            <a:avLst/>
          </a:prstGeom>
        </p:spPr>
      </p:pic>
    </p:spTree>
    <p:extLst>
      <p:ext uri="{BB962C8B-B14F-4D97-AF65-F5344CB8AC3E}">
        <p14:creationId xmlns:p14="http://schemas.microsoft.com/office/powerpoint/2010/main" val="658444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Data Description</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a:xfrm>
            <a:off x="1141411" y="1232217"/>
            <a:ext cx="9905999" cy="3541714"/>
          </a:xfrm>
        </p:spPr>
        <p:txBody>
          <a:bodyPr/>
          <a:lstStyle/>
          <a:p>
            <a:pPr lvl="0"/>
            <a:r>
              <a:rPr lang="en-US" dirty="0"/>
              <a:t>DOHMH Farmers Markets and Food Boxes dataset can be obtained from:</a:t>
            </a:r>
          </a:p>
          <a:p>
            <a:pPr marL="0" indent="0">
              <a:buNone/>
            </a:pPr>
            <a:r>
              <a:rPr lang="en-US" dirty="0"/>
              <a:t> </a:t>
            </a:r>
            <a:r>
              <a:rPr lang="en-US" u="sng" dirty="0">
                <a:hlinkClick r:id="rId2"/>
              </a:rPr>
              <a:t>https://data.cityofnewyork.us/dataset/DOHMH-Farmers-Markets-and-Food-Boxes/8vwk-6iz2</a:t>
            </a:r>
            <a:r>
              <a:rPr lang="en-US" dirty="0"/>
              <a:t> </a:t>
            </a:r>
          </a:p>
          <a:p>
            <a:endParaRPr lang="en-US" dirty="0"/>
          </a:p>
        </p:txBody>
      </p:sp>
      <p:pic>
        <p:nvPicPr>
          <p:cNvPr id="5" name="Picture 4">
            <a:extLst>
              <a:ext uri="{FF2B5EF4-FFF2-40B4-BE49-F238E27FC236}">
                <a16:creationId xmlns:a16="http://schemas.microsoft.com/office/drawing/2014/main" id="{3EEEFFCA-B60F-D342-9F33-653C59526943}"/>
              </a:ext>
            </a:extLst>
          </p:cNvPr>
          <p:cNvPicPr/>
          <p:nvPr/>
        </p:nvPicPr>
        <p:blipFill>
          <a:blip r:embed="rId3">
            <a:extLst>
              <a:ext uri="{28A0092B-C50C-407E-A947-70E740481C1C}">
                <a14:useLocalDpi xmlns:a14="http://schemas.microsoft.com/office/drawing/2010/main" val="0"/>
              </a:ext>
            </a:extLst>
          </a:blip>
          <a:stretch>
            <a:fillRect/>
          </a:stretch>
        </p:blipFill>
        <p:spPr>
          <a:xfrm>
            <a:off x="1638300" y="3108324"/>
            <a:ext cx="9048750" cy="2812415"/>
          </a:xfrm>
          <a:prstGeom prst="rect">
            <a:avLst/>
          </a:prstGeom>
        </p:spPr>
      </p:pic>
    </p:spTree>
    <p:extLst>
      <p:ext uri="{BB962C8B-B14F-4D97-AF65-F5344CB8AC3E}">
        <p14:creationId xmlns:p14="http://schemas.microsoft.com/office/powerpoint/2010/main" val="3936951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Data Description</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a:xfrm>
            <a:off x="1027112" y="1152207"/>
            <a:ext cx="9905999" cy="3541714"/>
          </a:xfrm>
        </p:spPr>
        <p:txBody>
          <a:bodyPr/>
          <a:lstStyle/>
          <a:p>
            <a:r>
              <a:rPr lang="en-US" dirty="0"/>
              <a:t>New York city </a:t>
            </a:r>
            <a:r>
              <a:rPr lang="en-US" b="1" dirty="0"/>
              <a:t>geographical coordinates</a:t>
            </a:r>
            <a:r>
              <a:rPr lang="en-US" dirty="0"/>
              <a:t> data will be utilized as input for the Foursquare API, that will be leveraged to provision venues information for each neighborhood. We will use the Foursquare API to explore neighborhoods in New York City.</a:t>
            </a:r>
          </a:p>
        </p:txBody>
      </p:sp>
      <p:pic>
        <p:nvPicPr>
          <p:cNvPr id="4" name="Picture 3">
            <a:extLst>
              <a:ext uri="{FF2B5EF4-FFF2-40B4-BE49-F238E27FC236}">
                <a16:creationId xmlns:a16="http://schemas.microsoft.com/office/drawing/2014/main" id="{B2961F6B-A1CA-5443-82C6-588D13D1C025}"/>
              </a:ext>
            </a:extLst>
          </p:cNvPr>
          <p:cNvPicPr/>
          <p:nvPr/>
        </p:nvPicPr>
        <p:blipFill>
          <a:blip r:embed="rId2">
            <a:extLst>
              <a:ext uri="{28A0092B-C50C-407E-A947-70E740481C1C}">
                <a14:useLocalDpi xmlns:a14="http://schemas.microsoft.com/office/drawing/2010/main" val="0"/>
              </a:ext>
            </a:extLst>
          </a:blip>
          <a:stretch>
            <a:fillRect/>
          </a:stretch>
        </p:blipFill>
        <p:spPr>
          <a:xfrm>
            <a:off x="1729740" y="3443604"/>
            <a:ext cx="8831580" cy="1962785"/>
          </a:xfrm>
          <a:prstGeom prst="rect">
            <a:avLst/>
          </a:prstGeom>
        </p:spPr>
      </p:pic>
    </p:spTree>
    <p:extLst>
      <p:ext uri="{BB962C8B-B14F-4D97-AF65-F5344CB8AC3E}">
        <p14:creationId xmlns:p14="http://schemas.microsoft.com/office/powerpoint/2010/main" val="2271804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DE35-185C-A144-91B7-BEB4493AA2BD}"/>
              </a:ext>
            </a:extLst>
          </p:cNvPr>
          <p:cNvSpPr>
            <a:spLocks noGrp="1"/>
          </p:cNvSpPr>
          <p:nvPr>
            <p:ph type="title"/>
          </p:nvPr>
        </p:nvSpPr>
        <p:spPr>
          <a:xfrm>
            <a:off x="1141412" y="-113002"/>
            <a:ext cx="9905998" cy="1478570"/>
          </a:xfrm>
        </p:spPr>
        <p:txBody>
          <a:bodyPr/>
          <a:lstStyle/>
          <a:p>
            <a:pPr algn="ctr"/>
            <a:r>
              <a:rPr lang="en-US" dirty="0"/>
              <a:t>Approach</a:t>
            </a:r>
          </a:p>
        </p:txBody>
      </p:sp>
      <p:sp>
        <p:nvSpPr>
          <p:cNvPr id="3" name="Content Placeholder 2">
            <a:extLst>
              <a:ext uri="{FF2B5EF4-FFF2-40B4-BE49-F238E27FC236}">
                <a16:creationId xmlns:a16="http://schemas.microsoft.com/office/drawing/2014/main" id="{7E532172-A6BE-FB43-91AF-EC71EBD01824}"/>
              </a:ext>
            </a:extLst>
          </p:cNvPr>
          <p:cNvSpPr>
            <a:spLocks noGrp="1"/>
          </p:cNvSpPr>
          <p:nvPr>
            <p:ph idx="1"/>
          </p:nvPr>
        </p:nvSpPr>
        <p:spPr/>
        <p:txBody>
          <a:bodyPr/>
          <a:lstStyle/>
          <a:p>
            <a:r>
              <a:rPr lang="en-US" dirty="0"/>
              <a:t>New York has totally 5 boroughs 306 neighborhoods</a:t>
            </a:r>
          </a:p>
          <a:p>
            <a:r>
              <a:rPr lang="en-US" dirty="0"/>
              <a:t>the first part in clustering of Manhattan and Brooklyn and second clustering is Bronx, Queens and Staten Island.</a:t>
            </a:r>
          </a:p>
          <a:p>
            <a:r>
              <a:rPr lang="en-US" dirty="0"/>
              <a:t>Only restaurant data is filtered from foursquare API</a:t>
            </a:r>
          </a:p>
          <a:p>
            <a:r>
              <a:rPr lang="en-US" dirty="0"/>
              <a:t>Exploratory data analysis is done on the resulting data set. </a:t>
            </a:r>
          </a:p>
        </p:txBody>
      </p:sp>
    </p:spTree>
    <p:extLst>
      <p:ext uri="{BB962C8B-B14F-4D97-AF65-F5344CB8AC3E}">
        <p14:creationId xmlns:p14="http://schemas.microsoft.com/office/powerpoint/2010/main" val="21626270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4689</TotalTime>
  <Words>625</Words>
  <Application>Microsoft Macintosh PowerPoint</Application>
  <PresentationFormat>Widescreen</PresentationFormat>
  <Paragraphs>80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Trebuchet MS</vt:lpstr>
      <vt:lpstr>Tw Cen MT</vt:lpstr>
      <vt:lpstr>Circuit</vt:lpstr>
      <vt:lpstr>The Battle  of  Neighborhoods </vt:lpstr>
      <vt:lpstr>Introduction</vt:lpstr>
      <vt:lpstr>New York City</vt:lpstr>
      <vt:lpstr>New York City business Environment</vt:lpstr>
      <vt:lpstr>Data Description</vt:lpstr>
      <vt:lpstr>Data Description</vt:lpstr>
      <vt:lpstr>Data Description</vt:lpstr>
      <vt:lpstr>Data Description</vt:lpstr>
      <vt:lpstr>Approach</vt:lpstr>
      <vt:lpstr>methodology</vt:lpstr>
      <vt:lpstr>Part 1 – Brooklyn and Manhattan</vt:lpstr>
      <vt:lpstr>Part 1 – Brooklyn and Manhattan</vt:lpstr>
      <vt:lpstr>Part 2 – Bronx, Queens and Staten Island</vt:lpstr>
      <vt:lpstr>Part 2 – Bronx, Queens and Staten Island</vt:lpstr>
      <vt:lpstr>Result Part 1 – Brooklyn and Manhattan</vt:lpstr>
      <vt:lpstr>Result Part 2 – Bronx, Queens and Staten Island</vt:lpstr>
      <vt:lpstr>Result Part 2 – Bronx, Queens and Staten Island</vt:lpstr>
      <vt:lpstr>Discussion</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Pavithra Kannan</dc:creator>
  <cp:lastModifiedBy>Pavithra Kannan</cp:lastModifiedBy>
  <cp:revision>18</cp:revision>
  <dcterms:created xsi:type="dcterms:W3CDTF">2020-10-24T10:45:15Z</dcterms:created>
  <dcterms:modified xsi:type="dcterms:W3CDTF">2020-10-27T16:55:00Z</dcterms:modified>
</cp:coreProperties>
</file>